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"/>
  </p:notesMasterIdLst>
  <p:handoutMasterIdLst>
    <p:handoutMasterId r:id="rId24"/>
  </p:handoutMasterIdLst>
  <p:sldIdLst>
    <p:sldId id="273" r:id="rId3"/>
    <p:sldId id="274" r:id="rId5"/>
    <p:sldId id="257" r:id="rId6"/>
    <p:sldId id="304" r:id="rId7"/>
    <p:sldId id="354" r:id="rId8"/>
    <p:sldId id="355" r:id="rId9"/>
    <p:sldId id="357" r:id="rId10"/>
    <p:sldId id="283" r:id="rId11"/>
    <p:sldId id="277" r:id="rId12"/>
    <p:sldId id="345" r:id="rId13"/>
    <p:sldId id="305" r:id="rId14"/>
    <p:sldId id="344" r:id="rId15"/>
    <p:sldId id="306" r:id="rId16"/>
    <p:sldId id="311" r:id="rId17"/>
    <p:sldId id="359" r:id="rId18"/>
    <p:sldId id="360" r:id="rId19"/>
    <p:sldId id="362" r:id="rId20"/>
    <p:sldId id="346" r:id="rId21"/>
    <p:sldId id="300" r:id="rId22"/>
    <p:sldId id="342" r:id="rId23"/>
  </p:sldIdLst>
  <p:sldSz cx="12192000" cy="6858000"/>
  <p:notesSz cx="7103745" cy="10234295"/>
  <p:embeddedFontLst>
    <p:embeddedFont>
      <p:font typeface="微软雅黑" panose="020B0503020204020204" charset="-122"/>
      <p:regular r:id="rId29"/>
    </p:embeddedFont>
    <p:embeddedFont>
      <p:font typeface="方正楷体_GB2312" panose="02000000000000000000" charset="-122"/>
      <p:regular r:id="rId30"/>
    </p:embeddedFont>
    <p:embeddedFont>
      <p:font typeface="Microsoft YaHei UI" panose="020B0503020204020204" pitchFamily="34" charset="-122"/>
      <p:regular r:id="rId31"/>
    </p:embeddedFont>
    <p:embeddedFont>
      <p:font typeface="Calibri" panose="020F0502020204030204" charset="0"/>
      <p:regular r:id="rId32"/>
      <p:bold r:id="rId33"/>
      <p:italic r:id="rId34"/>
      <p:boldItalic r:id="rId35"/>
    </p:embeddedFont>
  </p:embeddedFontLst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4" userDrawn="1">
          <p15:clr>
            <a:srgbClr val="A4A3A4"/>
          </p15:clr>
        </p15:guide>
        <p15:guide id="2" pos="395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528102628" name="hemin251251" initials="h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4B278B"/>
    <a:srgbClr val="4F278A"/>
    <a:srgbClr val="47278C"/>
    <a:srgbClr val="64B9C5"/>
    <a:srgbClr val="46268A"/>
    <a:srgbClr val="9A6BBB"/>
    <a:srgbClr val="8A4C97"/>
    <a:srgbClr val="7852A3"/>
    <a:srgbClr val="D82E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深色样式 2 - 强调 1/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480" autoAdjust="0"/>
    <p:restoredTop sz="86374"/>
  </p:normalViewPr>
  <p:slideViewPr>
    <p:cSldViewPr snapToGrid="0" showGuides="1">
      <p:cViewPr varScale="1">
        <p:scale>
          <a:sx n="87" d="100"/>
          <a:sy n="87" d="100"/>
        </p:scale>
        <p:origin x="-1036" y="-68"/>
      </p:cViewPr>
      <p:guideLst>
        <p:guide orient="horz" pos="2254"/>
        <p:guide pos="395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6" Type="http://schemas.openxmlformats.org/officeDocument/2006/relationships/tags" Target="tags/tag59.xml"/><Relationship Id="rId35" Type="http://schemas.openxmlformats.org/officeDocument/2006/relationships/font" Target="fonts/font7.fntdata"/><Relationship Id="rId34" Type="http://schemas.openxmlformats.org/officeDocument/2006/relationships/font" Target="fonts/font6.fntdata"/><Relationship Id="rId33" Type="http://schemas.openxmlformats.org/officeDocument/2006/relationships/font" Target="fonts/font5.fntdata"/><Relationship Id="rId32" Type="http://schemas.openxmlformats.org/officeDocument/2006/relationships/font" Target="fonts/font4.fntdata"/><Relationship Id="rId31" Type="http://schemas.openxmlformats.org/officeDocument/2006/relationships/font" Target="fonts/font3.fntdata"/><Relationship Id="rId30" Type="http://schemas.openxmlformats.org/officeDocument/2006/relationships/font" Target="fonts/font2.fntdata"/><Relationship Id="rId3" Type="http://schemas.openxmlformats.org/officeDocument/2006/relationships/slide" Target="slides/slide1.xml"/><Relationship Id="rId29" Type="http://schemas.openxmlformats.org/officeDocument/2006/relationships/font" Target="fonts/font1.fntdata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/Users/Administrator/Desktop/模板1背景.jpg模板1背景"/>
          <p:cNvPicPr>
            <a:picLocks noChangeAspect="1"/>
          </p:cNvPicPr>
          <p:nvPr userDrawn="1"/>
        </p:nvPicPr>
        <p:blipFill>
          <a:blip r:embed="rId2"/>
          <a:srcRect t="3" b="3"/>
          <a:stretch>
            <a:fillRect/>
          </a:stretch>
        </p:blipFill>
        <p:spPr>
          <a:xfrm>
            <a:off x="-635" y="0"/>
            <a:ext cx="12192635" cy="6858000"/>
          </a:xfrm>
          <a:prstGeom prst="rect">
            <a:avLst/>
          </a:prstGeom>
        </p:spPr>
      </p:pic>
      <p:sp>
        <p:nvSpPr>
          <p:cNvPr id="24" name="正文级别 1…"/>
          <p:cNvSpPr txBox="1">
            <a:spLocks noGrp="1"/>
          </p:cNvSpPr>
          <p:nvPr>
            <p:ph type="body" sz="quarter" idx="22" hasCustomPrompt="1"/>
            <p:custDataLst>
              <p:tags r:id="rId3"/>
            </p:custDataLst>
          </p:nvPr>
        </p:nvSpPr>
        <p:spPr>
          <a:xfrm>
            <a:off x="605790" y="2541270"/>
            <a:ext cx="7379970" cy="558165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ct val="0"/>
              </a:spcBef>
              <a:buSzTx/>
              <a:buNone/>
              <a:defRPr kumimoji="0" sz="3300" b="0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  <a:cs typeface="思源黑体 Medium" panose="020B0600000000000000" charset="-122"/>
              </a:defRPr>
            </a:lvl1pPr>
            <a:lvl2pPr marL="0" indent="2286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2pPr>
            <a:lvl3pPr marL="0" indent="4572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3pPr>
            <a:lvl4pPr marL="0" indent="6858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4pPr>
            <a:lvl5pPr marL="0" indent="9144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5pPr>
          </a:lstStyle>
          <a:p>
            <a:r>
              <a:t>演示文稿副标题</a:t>
            </a:r>
          </a:p>
          <a:p>
            <a:pPr lvl="1"/>
          </a:p>
          <a:p>
            <a:pPr lvl="2"/>
          </a:p>
          <a:p>
            <a:pPr lvl="3"/>
          </a:p>
          <a:p>
            <a:pPr lvl="4"/>
          </a:p>
        </p:txBody>
      </p:sp>
      <p:sp>
        <p:nvSpPr>
          <p:cNvPr id="3" name="演示文稿标题"/>
          <p:cNvSpPr txBox="1"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04520" y="1483995"/>
            <a:ext cx="9570720" cy="1003935"/>
          </a:xfrm>
          <a:prstGeom prst="rect">
            <a:avLst/>
          </a:prstGeom>
        </p:spPr>
        <p:txBody>
          <a:bodyPr anchor="b"/>
          <a:lstStyle>
            <a:lvl1pPr marL="0" marR="0" lvl="0" algn="l" defTabSz="2438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200" b="1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" panose="020B0500000000090000" charset="-122"/>
              </a:defRPr>
            </a:lvl1pPr>
          </a:lstStyle>
          <a:p>
            <a:r>
              <a:t>演示文稿标题</a:t>
            </a:r>
          </a:p>
        </p:txBody>
      </p:sp>
      <p:sp>
        <p:nvSpPr>
          <p:cNvPr id="5" name="正文级别 1…"/>
          <p:cNvSpPr txBox="1">
            <a:spLocks noGrp="1"/>
          </p:cNvSpPr>
          <p:nvPr>
            <p:ph type="body" sz="quarter" idx="24" hasCustomPrompt="1"/>
            <p:custDataLst>
              <p:tags r:id="rId5"/>
            </p:custDataLst>
          </p:nvPr>
        </p:nvSpPr>
        <p:spPr>
          <a:xfrm>
            <a:off x="605790" y="3171190"/>
            <a:ext cx="7379970" cy="445135"/>
          </a:xfrm>
          <a:prstGeom prst="rect">
            <a:avLst/>
          </a:prstGeom>
        </p:spPr>
        <p:txBody>
          <a:bodyPr/>
          <a:lstStyle>
            <a:lvl1pPr marL="0" indent="0" algn="l" defTabSz="825500">
              <a:lnSpc>
                <a:spcPct val="100000"/>
              </a:lnSpc>
              <a:spcBef>
                <a:spcPct val="0"/>
              </a:spcBef>
              <a:buSzTx/>
              <a:buNone/>
              <a:defRPr kumimoji="0" sz="1800" b="0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  <a:cs typeface="思源黑体 Medium" panose="020B0600000000000000" charset="-122"/>
              </a:defRPr>
            </a:lvl1pPr>
            <a:lvl2pPr marL="0" indent="2286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2pPr>
            <a:lvl3pPr marL="0" indent="4572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3pPr>
            <a:lvl4pPr marL="0" indent="6858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4pPr>
            <a:lvl5pPr marL="0" indent="9144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5pPr>
          </a:lstStyle>
          <a:p>
            <a:r>
              <a:t>演示文稿</a:t>
            </a:r>
            <a:r>
              <a:rPr lang="zh-CN"/>
              <a:t>英文</a:t>
            </a:r>
            <a:r>
              <a:t>标题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23"/>
          </p:nvPr>
        </p:nvSpPr>
        <p:spPr>
          <a:xfrm>
            <a:off x="394335" y="5814695"/>
            <a:ext cx="3949065" cy="220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zh-CN" altLang="en-US" sz="1600"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/Users/Administrator/Desktop/模板1背景1.jpg模板1背景1"/>
          <p:cNvPicPr>
            <a:picLocks noChangeAspect="1"/>
          </p:cNvPicPr>
          <p:nvPr userDrawn="1"/>
        </p:nvPicPr>
        <p:blipFill>
          <a:blip r:embed="rId2"/>
          <a:srcRect l="212" r="212"/>
          <a:stretch>
            <a:fillRect/>
          </a:stretch>
        </p:blipFill>
        <p:spPr>
          <a:xfrm>
            <a:off x="-5080" y="0"/>
            <a:ext cx="12202160" cy="68922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 descr="C:/Users/Administrator/Desktop/模板1背景2.jpg模板1背景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/Users/Administrator/Desktop/模板1背景3.jpg模板1背景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854710" y="43815"/>
            <a:ext cx="9626600" cy="544830"/>
          </a:xfrm>
        </p:spPr>
        <p:txBody>
          <a:bodyPr anchor="ctr"/>
          <a:lstStyle>
            <a:lvl1pPr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90000" charset="-122"/>
              </a:defRPr>
            </a:lvl1pPr>
          </a:lstStyle>
          <a:p>
            <a:r>
              <a:rPr lang="zh-CN" altLang="en-US" dirty="0"/>
              <a:t>单击此处编辑章节标题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/Users/Administrator/Desktop/模板1背景4.jpg模板1背景4"/>
          <p:cNvPicPr>
            <a:picLocks noChangeAspect="1"/>
          </p:cNvPicPr>
          <p:nvPr userDrawn="1"/>
        </p:nvPicPr>
        <p:blipFill>
          <a:blip r:embed="rId2"/>
          <a:srcRect l="281" r="281"/>
          <a:stretch>
            <a:fillRect/>
          </a:stretch>
        </p:blipFill>
        <p:spPr>
          <a:xfrm>
            <a:off x="0" y="0"/>
            <a:ext cx="12191365" cy="68961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854710" y="43815"/>
            <a:ext cx="9626600" cy="544830"/>
          </a:xfrm>
        </p:spPr>
        <p:txBody>
          <a:bodyPr anchor="ctr"/>
          <a:lstStyle>
            <a:lvl1pPr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90000" charset="-122"/>
              </a:defRPr>
            </a:lvl1pPr>
          </a:lstStyle>
          <a:p>
            <a:r>
              <a:rPr lang="zh-CN" altLang="en-US" dirty="0"/>
              <a:t>单击此处编辑章节标题</a:t>
            </a:r>
            <a:endParaRPr lang="zh-CN" altLang="en-US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half" idx="25" hasCustomPrompt="1"/>
            <p:custDataLst>
              <p:tags r:id="rId4"/>
            </p:custDataLst>
          </p:nvPr>
        </p:nvSpPr>
        <p:spPr>
          <a:xfrm>
            <a:off x="73025" y="-208280"/>
            <a:ext cx="855345" cy="845820"/>
          </a:xfrm>
        </p:spPr>
        <p:txBody>
          <a:bodyPr vert="horz" lIns="101600" tIns="0" rIns="82550" bIns="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3600" b="0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01</a:t>
            </a:r>
            <a:endParaRPr lang="en-US" altLang="zh-CN">
              <a:sym typeface="+mn-ea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1023620" y="1844675"/>
            <a:ext cx="9171305" cy="415099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0" cap="none" spc="0" normalizeH="0" baseline="0" noProof="1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15" name="文本占位符 14"/>
          <p:cNvSpPr>
            <a:spLocks noGrp="1"/>
          </p:cNvSpPr>
          <p:nvPr>
            <p:ph type="body" sz="half" idx="24" hasCustomPrompt="1"/>
            <p:custDataLst>
              <p:tags r:id="rId6"/>
            </p:custDataLst>
          </p:nvPr>
        </p:nvSpPr>
        <p:spPr>
          <a:xfrm>
            <a:off x="880110" y="980440"/>
            <a:ext cx="5038090" cy="60642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rgbClr val="7030A0"/>
              </a:buClr>
              <a:buSzPct val="90000"/>
              <a:buFont typeface="Wingdings" panose="05000000000000000000" charset="0"/>
              <a:buChar char=""/>
              <a:defRPr kumimoji="0" lang="zh-CN" altLang="en-US" sz="2800" b="1" i="0" u="none" strike="noStrike" kern="0" cap="none" spc="0" normalizeH="0" baseline="0" noProof="1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 </a:t>
            </a:r>
            <a:r>
              <a:rPr>
                <a:sym typeface="+mn-ea"/>
              </a:rPr>
              <a:t>单击此处编辑内文标题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854710" y="43815"/>
            <a:ext cx="9626600" cy="544830"/>
          </a:xfrm>
        </p:spPr>
        <p:txBody>
          <a:bodyPr anchor="ctr"/>
          <a:lstStyle>
            <a:lvl1pPr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90000" charset="-122"/>
              </a:defRPr>
            </a:lvl1pPr>
          </a:lstStyle>
          <a:p>
            <a:r>
              <a:rPr lang="zh-CN" altLang="en-US" dirty="0"/>
              <a:t>单击此处编辑章节标题</a:t>
            </a:r>
            <a:endParaRPr lang="zh-CN" altLang="en-US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half" idx="25" hasCustomPrompt="1"/>
            <p:custDataLst>
              <p:tags r:id="rId3"/>
            </p:custDataLst>
          </p:nvPr>
        </p:nvSpPr>
        <p:spPr>
          <a:xfrm>
            <a:off x="73025" y="-208280"/>
            <a:ext cx="855345" cy="845820"/>
          </a:xfrm>
        </p:spPr>
        <p:txBody>
          <a:bodyPr vert="horz" lIns="101600" tIns="0" rIns="82550" bIns="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3600" b="0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01</a:t>
            </a:r>
            <a:endParaRPr lang="en-US" altLang="zh-CN">
              <a:sym typeface="+mn-ea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1023620" y="1844675"/>
            <a:ext cx="9171305" cy="415099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23" name="作者和日期"/>
          <p:cNvSpPr txBox="1">
            <a:spLocks noGrp="1"/>
          </p:cNvSpPr>
          <p:nvPr>
            <p:ph type="body" sz="quarter" idx="23" hasCustomPrompt="1"/>
            <p:custDataLst>
              <p:tags r:id="rId5"/>
            </p:custDataLst>
          </p:nvPr>
        </p:nvSpPr>
        <p:spPr>
          <a:xfrm>
            <a:off x="154940" y="6588760"/>
            <a:ext cx="3949065" cy="220980"/>
          </a:xfrm>
          <a:prstGeom prst="rect">
            <a:avLst/>
          </a:prstGeom>
        </p:spPr>
        <p:txBody>
          <a:bodyPr lIns="45719" tIns="45719" rIns="45719" bIns="45719">
            <a:noAutofit/>
          </a:bodyPr>
          <a:lstStyle>
            <a:lvl1pPr marL="0" indent="0" algn="l" defTabSz="701675">
              <a:lnSpc>
                <a:spcPct val="100000"/>
              </a:lnSpc>
              <a:spcBef>
                <a:spcPct val="0"/>
              </a:spcBef>
              <a:buSzTx/>
              <a:buNone/>
              <a:defRPr kumimoji="0" sz="12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</a:defRPr>
            </a:lvl1pPr>
          </a:lstStyle>
          <a:p>
            <a:r>
              <a:t>作者和日期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sz="half" idx="24" hasCustomPrompt="1"/>
            <p:custDataLst>
              <p:tags r:id="rId6"/>
            </p:custDataLst>
          </p:nvPr>
        </p:nvSpPr>
        <p:spPr>
          <a:xfrm>
            <a:off x="880110" y="980440"/>
            <a:ext cx="5038090" cy="60642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rgbClr val="FFFFFF"/>
              </a:buClr>
              <a:buSzPct val="90000"/>
              <a:buFont typeface="Wingdings" panose="05000000000000000000" charset="0"/>
              <a:buChar char=""/>
              <a:defRPr kumimoji="0" lang="zh-CN" altLang="en-US" sz="2800" b="1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 </a:t>
            </a:r>
            <a:r>
              <a:rPr>
                <a:sym typeface="+mn-ea"/>
              </a:rPr>
              <a:t>单击此处编辑内文标题</a:t>
            </a:r>
            <a:endParaRPr>
              <a:sym typeface="+mn-ea"/>
            </a:endParaRPr>
          </a:p>
        </p:txBody>
      </p:sp>
      <p:pic>
        <p:nvPicPr>
          <p:cNvPr id="10" name="Picture 2" descr="C:\Users\Administrator\Desktop\清华社logo\清华社logo白色字.png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293217" y="-111965"/>
            <a:ext cx="1861463" cy="93093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/Users/Administrator/Desktop/模板1背景5.jpg模板1背景5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演示文稿标题"/>
          <p:cNvSpPr txBox="1"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6096000" y="1570990"/>
            <a:ext cx="9570720" cy="157670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marR="0" lvl="0" algn="l" defTabSz="2438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9600" b="1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" panose="020B0500000000090000" charset="-122"/>
              </a:defRPr>
            </a:lvl1pPr>
          </a:lstStyle>
          <a:p>
            <a:r>
              <a:rPr lang="en-US"/>
              <a:t>THANKS</a:t>
            </a:r>
            <a:endParaRPr lang="en-US"/>
          </a:p>
        </p:txBody>
      </p:sp>
      <p:sp>
        <p:nvSpPr>
          <p:cNvPr id="24" name="正文级别 1…"/>
          <p:cNvSpPr txBox="1">
            <a:spLocks noGrp="1"/>
          </p:cNvSpPr>
          <p:nvPr>
            <p:ph type="body" sz="quarter" idx="22" hasCustomPrompt="1"/>
            <p:custDataLst>
              <p:tags r:id="rId4"/>
            </p:custDataLst>
          </p:nvPr>
        </p:nvSpPr>
        <p:spPr>
          <a:xfrm>
            <a:off x="6095683" y="3429000"/>
            <a:ext cx="7379970" cy="558165"/>
          </a:xfrm>
          <a:prstGeom prst="rect">
            <a:avLst/>
          </a:prstGeom>
        </p:spPr>
        <p:txBody>
          <a:bodyPr/>
          <a:lstStyle>
            <a:lvl1pPr marL="0" indent="0" algn="l" defTabSz="825500">
              <a:lnSpc>
                <a:spcPct val="100000"/>
              </a:lnSpc>
              <a:spcBef>
                <a:spcPct val="0"/>
              </a:spcBef>
              <a:buSzTx/>
              <a:buNone/>
              <a:defRPr kumimoji="0" sz="3300" b="0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  <a:cs typeface="思源黑体 Medium" panose="020B0600000000000000" charset="-122"/>
              </a:defRPr>
            </a:lvl1pPr>
            <a:lvl2pPr marL="0" indent="2286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2pPr>
            <a:lvl3pPr marL="0" indent="4572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3pPr>
            <a:lvl4pPr marL="0" indent="6858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4pPr>
            <a:lvl5pPr marL="0" indent="9144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5pPr>
          </a:lstStyle>
          <a:p>
            <a:r>
              <a:rPr lang="zh-CN"/>
              <a:t>感谢</a:t>
            </a:r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5.png"/><Relationship Id="rId2" Type="http://schemas.openxmlformats.org/officeDocument/2006/relationships/tags" Target="../tags/tag41.xml"/><Relationship Id="rId1" Type="http://schemas.openxmlformats.org/officeDocument/2006/relationships/tags" Target="../tags/tag4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6.png"/><Relationship Id="rId1" Type="http://schemas.openxmlformats.org/officeDocument/2006/relationships/tags" Target="../tags/tag4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7.png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46.xml"/><Relationship Id="rId1" Type="http://schemas.openxmlformats.org/officeDocument/2006/relationships/tags" Target="../tags/tag45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tags" Target="../tags/tag48.xml"/><Relationship Id="rId1" Type="http://schemas.openxmlformats.org/officeDocument/2006/relationships/tags" Target="../tags/tag47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ags" Target="../tags/tag50.xml"/><Relationship Id="rId2" Type="http://schemas.openxmlformats.org/officeDocument/2006/relationships/image" Target="../media/image14.png"/><Relationship Id="rId1" Type="http://schemas.openxmlformats.org/officeDocument/2006/relationships/tags" Target="../tags/tag49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0.jpeg"/><Relationship Id="rId2" Type="http://schemas.openxmlformats.org/officeDocument/2006/relationships/tags" Target="../tags/tag52.xml"/><Relationship Id="rId1" Type="http://schemas.openxmlformats.org/officeDocument/2006/relationships/tags" Target="../tags/tag51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1.png"/><Relationship Id="rId2" Type="http://schemas.openxmlformats.org/officeDocument/2006/relationships/tags" Target="../tags/tag54.xml"/><Relationship Id="rId1" Type="http://schemas.openxmlformats.org/officeDocument/2006/relationships/tags" Target="../tags/tag53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tags" Target="../tags/tag56.xml"/><Relationship Id="rId1" Type="http://schemas.openxmlformats.org/officeDocument/2006/relationships/tags" Target="../tags/tag55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5.xml"/><Relationship Id="rId2" Type="http://schemas.openxmlformats.org/officeDocument/2006/relationships/tags" Target="../tags/tag58.xml"/><Relationship Id="rId1" Type="http://schemas.openxmlformats.org/officeDocument/2006/relationships/tags" Target="../tags/tag5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25.xml"/><Relationship Id="rId1" Type="http://schemas.openxmlformats.org/officeDocument/2006/relationships/tags" Target="../tags/tag16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0.png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1.png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2.png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3.png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ags" Target="../tags/tag39.xml"/><Relationship Id="rId2" Type="http://schemas.openxmlformats.org/officeDocument/2006/relationships/image" Target="../media/image14.png"/><Relationship Id="rId1" Type="http://schemas.openxmlformats.org/officeDocument/2006/relationships/tags" Target="../tags/tag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22"/>
          </p:nvPr>
        </p:nvSpPr>
        <p:spPr>
          <a:xfrm>
            <a:off x="605790" y="2541270"/>
            <a:ext cx="5990590" cy="2658745"/>
          </a:xfrm>
          <a:prstGeom prst="roundRect">
            <a:avLst/>
          </a:prstGeom>
          <a:solidFill>
            <a:schemeClr val="bg1"/>
          </a:solidFill>
        </p:spPr>
        <p:txBody>
          <a:bodyPr/>
          <a:lstStyle/>
          <a:p>
            <a:pPr>
              <a:lnSpc>
                <a:spcPct val="150000"/>
              </a:lnSpc>
            </a:pPr>
            <a:r>
              <a:rPr altLang="en-US" sz="22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本</a:t>
            </a:r>
            <a:r>
              <a:rPr lang="zh-CN" sz="22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课中</a:t>
            </a:r>
            <a:r>
              <a:rPr altLang="en-US" sz="22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你将学习：</a:t>
            </a:r>
            <a:endParaRPr lang="en-US" altLang="en-US" sz="2200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en-US" sz="22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→ </a:t>
            </a:r>
            <a:r>
              <a:rPr lang="zh-CN" altLang="en-US" sz="2200" dirty="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生活中有哪些反馈</a:t>
            </a:r>
            <a:endParaRPr lang="zh-CN" altLang="en-US" sz="2200" dirty="0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200" dirty="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en-US" altLang="zh-CN" sz="2200" dirty="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200" dirty="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反馈在控制系统中有什么作用</a:t>
            </a:r>
            <a:endParaRPr lang="zh-CN" altLang="en-US" sz="2200" dirty="0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200" dirty="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en-US" altLang="zh-CN" sz="2200" dirty="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200" dirty="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闭环系统的特点是什么</a:t>
            </a:r>
            <a:endParaRPr lang="zh-CN" altLang="en-US" sz="2200" dirty="0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3</a:t>
            </a:r>
            <a:r>
              <a:rPr lang="zh-CN" altLang="en-US" dirty="0"/>
              <a:t>课</a:t>
            </a:r>
            <a:r>
              <a:rPr lang="en-US" altLang="zh-CN" dirty="0"/>
              <a:t> </a:t>
            </a:r>
            <a:r>
              <a:rPr lang="zh-CN" altLang="zh-CN" dirty="0"/>
              <a:t>反馈机制保运转</a:t>
            </a:r>
            <a:endParaRPr lang="zh-CN" altLang="zh-CN" dirty="0"/>
          </a:p>
        </p:txBody>
      </p:sp>
      <p:sp>
        <p:nvSpPr>
          <p:cNvPr id="10" name="文本占位符 8"/>
          <p:cNvSpPr>
            <a:spLocks noGrp="1"/>
          </p:cNvSpPr>
          <p:nvPr/>
        </p:nvSpPr>
        <p:spPr>
          <a:xfrm>
            <a:off x="605790" y="5749290"/>
            <a:ext cx="3949065" cy="22098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pic>
        <p:nvPicPr>
          <p:cNvPr id="3" name="图片 2" descr="清华社logo+标准色+辅助色使用规范-0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356235" y="121920"/>
            <a:ext cx="3987165" cy="12433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控制系统中的反馈</a:t>
            </a:r>
            <a:endParaRPr lang="zh-CN" altLang="en-US" sz="2800" dirty="0"/>
          </a:p>
        </p:txBody>
      </p:sp>
      <p:sp>
        <p:nvSpPr>
          <p:cNvPr id="7" name="文本框 6"/>
          <p:cNvSpPr txBox="1"/>
          <p:nvPr/>
        </p:nvSpPr>
        <p:spPr>
          <a:xfrm>
            <a:off x="1031240" y="1323975"/>
            <a:ext cx="9958070" cy="147637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小清在卧室使用风扇时，被妈妈喊去餐厅吃饭，但是他离开卧室时忘记了关闭风扇。他在餐厅听到了风扇的转动声，于是返回卧室关闭了风扇。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在这个过程中，小清是通过什么反馈信息来关闭风扇的呢？整个过程可参考图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3.3.6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70275" y="5468938"/>
            <a:ext cx="5080000" cy="398780"/>
          </a:xfrm>
          <a:prstGeom prst="rect">
            <a:avLst/>
          </a:prstGeom>
        </p:spPr>
        <p:txBody>
          <a:bodyPr>
            <a:spAutoFit/>
          </a:bodyPr>
          <a:p>
            <a:pPr algn="ctr"/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3.3.6  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小清关闭风扇的整个过程示意图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圆角矩形 7"/>
          <p:cNvSpPr/>
          <p:nvPr>
            <p:custDataLst>
              <p:tags r:id="rId2"/>
            </p:custDataLst>
          </p:nvPr>
        </p:nvSpPr>
        <p:spPr>
          <a:xfrm>
            <a:off x="190500" y="104330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P91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1235" y="2938145"/>
            <a:ext cx="7498080" cy="23622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控制系统中的反馈</a:t>
            </a:r>
            <a:endParaRPr lang="zh-CN" altLang="en-US" sz="2800" dirty="0"/>
          </a:p>
        </p:txBody>
      </p:sp>
      <p:sp>
        <p:nvSpPr>
          <p:cNvPr id="8" name="圆角矩形标注 7"/>
          <p:cNvSpPr/>
          <p:nvPr/>
        </p:nvSpPr>
        <p:spPr>
          <a:xfrm>
            <a:off x="1575435" y="1153795"/>
            <a:ext cx="6025515" cy="2275840"/>
          </a:xfrm>
          <a:prstGeom prst="wedgeRoundRectCallout">
            <a:avLst>
              <a:gd name="adj1" fmla="val 47130"/>
              <a:gd name="adj2" fmla="val 67975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rgbClr val="FFFFFF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50000"/>
              </a:lnSpc>
            </a:pPr>
            <a:r>
              <a:rPr lang="en-US" altLang="zh-CN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以上反馈是小清人为干预控制的，而风扇这个开环控制系统并不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输出的结果，其原因是开环控制系统中没有反馈，你能设计出自主获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取反馈信息的风扇吗？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 descr="小清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7945" y="2169160"/>
            <a:ext cx="2905760" cy="369697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01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控制系统中的反馈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1126490" y="1428750"/>
            <a:ext cx="10776585" cy="1745615"/>
          </a:xfrm>
          <a:prstGeom prst="rect">
            <a:avLst/>
          </a:prstGeom>
        </p:spPr>
        <p:txBody>
          <a:bodyPr>
            <a:noAutofit/>
          </a:bodyPr>
          <a:p>
            <a:pPr indent="522605">
              <a:lnSpc>
                <a:spcPct val="150000"/>
              </a:lnSpc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3.3.7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所示，反馈是将输出所产生的结果传回输入端，从而形成新的输入过程，控制系统对新的输入进行计算，产生新的输出。此过程也叫</a:t>
            </a:r>
            <a:r>
              <a:rPr lang="zh-CN" altLang="en-US" sz="2000" b="1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闭环控制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56000" y="5450523"/>
            <a:ext cx="5080000" cy="398780"/>
          </a:xfrm>
          <a:prstGeom prst="rect">
            <a:avLst/>
          </a:prstGeom>
        </p:spPr>
        <p:txBody>
          <a:bodyPr>
            <a:spAutoFit/>
          </a:bodyPr>
          <a:p>
            <a:pPr algn="ctr"/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3.3.7   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闭环控制示意图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圆角矩形 7"/>
          <p:cNvSpPr/>
          <p:nvPr>
            <p:custDataLst>
              <p:tags r:id="rId2"/>
            </p:custDataLst>
          </p:nvPr>
        </p:nvSpPr>
        <p:spPr>
          <a:xfrm>
            <a:off x="190500" y="104330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P91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0860" y="2810510"/>
            <a:ext cx="8434070" cy="218567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控制系统中的反馈</a:t>
            </a:r>
            <a:endParaRPr lang="zh-CN" altLang="en-US" sz="2800" dirty="0"/>
          </a:p>
        </p:txBody>
      </p:sp>
      <p:sp>
        <p:nvSpPr>
          <p:cNvPr id="6" name="文本框 5"/>
          <p:cNvSpPr txBox="1"/>
          <p:nvPr/>
        </p:nvSpPr>
        <p:spPr>
          <a:xfrm>
            <a:off x="1283970" y="1958340"/>
            <a:ext cx="9624060" cy="2399665"/>
          </a:xfrm>
          <a:prstGeom prst="rect">
            <a:avLst/>
          </a:prstGeom>
        </p:spPr>
        <p:txBody>
          <a:bodyPr wrap="square">
            <a:sp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b="1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闭环控制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是根据控制对象输出反馈来进行校正的控制方式，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它是在测量出实际与计划发生偏差时，按定额或标准来进行纠正的。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闭环控制的</a:t>
            </a:r>
            <a:r>
              <a:rPr lang="zh-CN" altLang="en-US" sz="2000" b="1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核心特点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是具有</a:t>
            </a:r>
            <a:r>
              <a:rPr lang="zh-CN" altLang="en-US" sz="2000" b="1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反馈机制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，即系统的输出量通过反馈回路返回到输入端，与输入量进行比较，从而调整控制。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这种反馈机制使系统能够监测偏差并自动纠正偏差，以确保输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出量符合预期。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187450" y="1080135"/>
            <a:ext cx="1669415" cy="626745"/>
          </a:xfrm>
          <a:prstGeom prst="roundRect">
            <a:avLst>
              <a:gd name="adj" fmla="val 23979"/>
            </a:avLst>
          </a:prstGeom>
          <a:solidFill>
            <a:srgbClr val="46268A"/>
          </a:solidFill>
        </p:spPr>
        <p:style>
          <a:lnRef idx="2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dist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你知道吗？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圆角矩形 7"/>
          <p:cNvSpPr/>
          <p:nvPr>
            <p:custDataLst>
              <p:tags r:id="rId2"/>
            </p:custDataLst>
          </p:nvPr>
        </p:nvSpPr>
        <p:spPr>
          <a:xfrm>
            <a:off x="190500" y="104330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P92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03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风扇自动控制改进</a:t>
            </a:r>
            <a:endParaRPr altLang="en-US" sz="2800" dirty="0">
              <a:sym typeface="+mn-ea"/>
            </a:endParaRPr>
          </a:p>
        </p:txBody>
      </p:sp>
      <p:sp>
        <p:nvSpPr>
          <p:cNvPr id="8" name="圆角矩形 7"/>
          <p:cNvSpPr/>
          <p:nvPr>
            <p:custDataLst>
              <p:tags r:id="rId2"/>
            </p:custDataLst>
          </p:nvPr>
        </p:nvSpPr>
        <p:spPr>
          <a:xfrm>
            <a:off x="190500" y="104330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P92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2669540" y="1731010"/>
            <a:ext cx="6025515" cy="897255"/>
          </a:xfrm>
          <a:prstGeom prst="wedgeRoundRectCallout">
            <a:avLst>
              <a:gd name="adj1" fmla="val -63141"/>
              <a:gd name="adj2" fmla="val 102158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rgbClr val="FFFFFF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50000"/>
              </a:lnSpc>
            </a:pPr>
            <a:r>
              <a:rPr lang="en-US" altLang="zh-CN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有什么方法可以解决忘记关闭风扇这个问题呢？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" name="图片 9" descr="小清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" y="1828165"/>
            <a:ext cx="2308225" cy="3768725"/>
          </a:xfrm>
          <a:prstGeom prst="rect">
            <a:avLst/>
          </a:prstGeom>
        </p:spPr>
      </p:pic>
      <p:pic>
        <p:nvPicPr>
          <p:cNvPr id="14" name="图片 13" descr="小华坐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32850" y="3267710"/>
            <a:ext cx="2990850" cy="2066925"/>
          </a:xfrm>
          <a:prstGeom prst="rect">
            <a:avLst/>
          </a:prstGeom>
        </p:spPr>
      </p:pic>
      <p:sp>
        <p:nvSpPr>
          <p:cNvPr id="11" name="圆角矩形标注 10"/>
          <p:cNvSpPr/>
          <p:nvPr/>
        </p:nvSpPr>
        <p:spPr>
          <a:xfrm>
            <a:off x="3051810" y="3171825"/>
            <a:ext cx="6393815" cy="1831975"/>
          </a:xfrm>
          <a:prstGeom prst="wedgeRoundRectCallout">
            <a:avLst>
              <a:gd name="adj1" fmla="val 62195"/>
              <a:gd name="adj2" fmla="val 23934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rgbClr val="FFFFFF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50000"/>
              </a:lnSpc>
            </a:pP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如果给风扇增加一个监测装置，用于监测环境中的人体存在或移动，并根据监测信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息自动控制风扇的开与关，这样就可以解决忘记关闭风扇的问题了。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03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风扇自动控制改进</a:t>
            </a:r>
            <a:endParaRPr lang="zh-CN" altLang="en-US" sz="28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010" y="2967990"/>
            <a:ext cx="2190750" cy="2827655"/>
          </a:xfrm>
          <a:prstGeom prst="rect">
            <a:avLst/>
          </a:prstGeom>
        </p:spPr>
      </p:pic>
      <p:sp>
        <p:nvSpPr>
          <p:cNvPr id="8" name="圆角矩形标注 7"/>
          <p:cNvSpPr/>
          <p:nvPr/>
        </p:nvSpPr>
        <p:spPr>
          <a:xfrm>
            <a:off x="2515235" y="1513840"/>
            <a:ext cx="8878570" cy="2127885"/>
          </a:xfrm>
          <a:prstGeom prst="wedgeRoundRectCallout">
            <a:avLst>
              <a:gd name="adj1" fmla="val -48262"/>
              <a:gd name="adj2" fmla="val 73067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rgbClr val="FFFFFF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457200" algn="l" fontAlgn="auto">
              <a:lnSpc>
                <a:spcPct val="15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给普通的风扇增加监测装置，使其能够根据对外部环境的感应决定风扇的开与关等操作，这种风扇可以称为感应风扇。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l" fontAlgn="auto">
              <a:lnSpc>
                <a:spcPct val="15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感应风扇就是一个具有反馈的风扇，它是利用人所产生的热红外线辐射原理来设计的。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圆角矩形 3"/>
          <p:cNvSpPr/>
          <p:nvPr>
            <p:custDataLst>
              <p:tags r:id="rId3"/>
            </p:custDataLst>
          </p:nvPr>
        </p:nvSpPr>
        <p:spPr>
          <a:xfrm>
            <a:off x="190500" y="104330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P92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03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风扇自动控制改进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943610" y="1798955"/>
            <a:ext cx="6388735" cy="1745615"/>
          </a:xfrm>
          <a:prstGeom prst="rect">
            <a:avLst/>
          </a:prstGeom>
        </p:spPr>
        <p:txBody>
          <a:bodyPr>
            <a:noAutofit/>
          </a:bodyPr>
          <a:p>
            <a:pPr indent="522605">
              <a:lnSpc>
                <a:spcPct val="150000"/>
              </a:lnSpc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在自然界中，高于绝对温度（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-273</a:t>
            </a:r>
            <a:r>
              <a:rPr lang="en-US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℃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时，物体都将产生红外光谱，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不同温度的物体其释放的红外能量的波长是不一样的。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22605">
              <a:lnSpc>
                <a:spcPct val="150000"/>
              </a:lnSpc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人体红外感应电风扇就是采用这一原理制成的，它是一种被动</a:t>
            </a:r>
            <a:r>
              <a:rPr lang="zh-CN" altLang="en-US" sz="2000" b="1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红外探测传感器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。当有人进入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风扇感应范围时，传感器探测到人体红外光谱的变化，风扇自动开启，人不离开感应范围，风扇将持续工作；人离开后或在感应区域内无动作，风扇持续一定时间后自动关闭。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12000" y="5261928"/>
            <a:ext cx="5080000" cy="398780"/>
          </a:xfrm>
          <a:prstGeom prst="rect">
            <a:avLst/>
          </a:prstGeom>
        </p:spPr>
        <p:txBody>
          <a:bodyPr>
            <a:spAutoFit/>
          </a:bodyPr>
          <a:p>
            <a:pPr algn="ctr"/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红外探测传感器</a:t>
            </a:r>
            <a:endParaRPr lang="en-US" altLang="zh-CN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圆角矩形 7"/>
          <p:cNvSpPr/>
          <p:nvPr>
            <p:custDataLst>
              <p:tags r:id="rId2"/>
            </p:custDataLst>
          </p:nvPr>
        </p:nvSpPr>
        <p:spPr>
          <a:xfrm>
            <a:off x="190500" y="104330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P92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pic>
        <p:nvPicPr>
          <p:cNvPr id="6" name="图片 5"/>
          <p:cNvPicPr/>
          <p:nvPr/>
        </p:nvPicPr>
        <p:blipFill>
          <a:blip r:embed="rId3"/>
          <a:stretch>
            <a:fillRect/>
          </a:stretch>
        </p:blipFill>
        <p:spPr>
          <a:xfrm>
            <a:off x="7631430" y="2291715"/>
            <a:ext cx="3655060" cy="254571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03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风扇自动控制改进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776605" y="4330065"/>
            <a:ext cx="10448290" cy="1745615"/>
          </a:xfrm>
          <a:prstGeom prst="rect">
            <a:avLst/>
          </a:prstGeom>
        </p:spPr>
        <p:txBody>
          <a:bodyPr>
            <a:noAutofit/>
          </a:bodyPr>
          <a:p>
            <a:pPr indent="522605">
              <a:lnSpc>
                <a:spcPct val="150000"/>
              </a:lnSpc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3.3.8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，输出量被返回到输入端进行比较，系统输出量对控制器有直接影响，系统的输出端和输入端信号之间形成了一个环形的反馈回路，数据就在这个环形中流动。对比开环控制，增加了反馈控制的电风扇工作过程属于</a:t>
            </a:r>
            <a:r>
              <a:rPr lang="zh-CN" altLang="en-US" sz="2000" b="1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闭环控制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00425" y="3940810"/>
            <a:ext cx="5374005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3.3.8 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感应风扇控制系统的工作过程示意图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圆角矩形 7"/>
          <p:cNvSpPr/>
          <p:nvPr>
            <p:custDataLst>
              <p:tags r:id="rId2"/>
            </p:custDataLst>
          </p:nvPr>
        </p:nvSpPr>
        <p:spPr>
          <a:xfrm>
            <a:off x="190500" y="104330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P93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7890" y="1285875"/>
            <a:ext cx="7675245" cy="272605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03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风扇自动控制改进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461010" y="2173605"/>
            <a:ext cx="3712845" cy="1051560"/>
          </a:xfrm>
          <a:prstGeom prst="rect">
            <a:avLst/>
          </a:prstGeom>
        </p:spPr>
        <p:txBody>
          <a:bodyPr>
            <a:noAutofit/>
          </a:bodyPr>
          <a:p>
            <a:pPr indent="518795">
              <a:lnSpc>
                <a:spcPct val="150000"/>
              </a:lnSpc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请阅读上述感应风扇原理，类比开关风扇系统的控制过程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（图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3.3.9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），将你为优化风扇设计的反馈填写在图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3.3.10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009650" y="1006475"/>
            <a:ext cx="1231900" cy="626745"/>
          </a:xfrm>
          <a:prstGeom prst="roundRect">
            <a:avLst>
              <a:gd name="adj" fmla="val 23979"/>
            </a:avLst>
          </a:prstGeom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探索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圆角矩形 7"/>
          <p:cNvSpPr/>
          <p:nvPr>
            <p:custDataLst>
              <p:tags r:id="rId2"/>
            </p:custDataLst>
          </p:nvPr>
        </p:nvSpPr>
        <p:spPr>
          <a:xfrm>
            <a:off x="190500" y="104330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P93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5520" y="1292225"/>
            <a:ext cx="5803900" cy="1766570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2650" y="3670300"/>
            <a:ext cx="6812280" cy="1897380"/>
          </a:xfrm>
          <a:prstGeom prst="rect">
            <a:avLst/>
          </a:prstGeom>
        </p:spPr>
      </p:pic>
      <p:sp>
        <p:nvSpPr>
          <p:cNvPr id="53" name="文本框 52"/>
          <p:cNvSpPr txBox="1"/>
          <p:nvPr/>
        </p:nvSpPr>
        <p:spPr>
          <a:xfrm>
            <a:off x="5271770" y="3200400"/>
            <a:ext cx="5478780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3.3.9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普通开关风扇开环控制系统过程示意图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919345" y="5638165"/>
            <a:ext cx="5374005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3.3.10   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感应风扇优化控制系统图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7360" y="1702435"/>
            <a:ext cx="11607165" cy="724535"/>
          </a:xfrm>
          <a:prstGeom prst="rect">
            <a:avLst/>
          </a:prstGeom>
        </p:spPr>
        <p:txBody>
          <a:bodyPr>
            <a:noAutofit/>
          </a:bodyPr>
          <a:p>
            <a:pPr indent="518795">
              <a:lnSpc>
                <a:spcPct val="200000"/>
              </a:lnSpc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通过测试观察，你的感应风扇还有哪些问题呢？尝试并利用反馈来优化和调试你的感应风扇吧！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66800" y="1070610"/>
            <a:ext cx="1231200" cy="626745"/>
          </a:xfrm>
          <a:prstGeom prst="roundRect">
            <a:avLst>
              <a:gd name="adj" fmla="val 23979"/>
            </a:avLst>
          </a:prstGeom>
        </p:spPr>
        <p:style>
          <a:lnRef idx="2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挑战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1"/>
            </p:custDataLst>
          </p:nvPr>
        </p:nvSpPr>
        <p:spPr>
          <a:xfrm>
            <a:off x="190500" y="110426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P94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304165" y="283845"/>
            <a:ext cx="9626600" cy="544830"/>
          </a:xfrm>
        </p:spPr>
        <p:txBody>
          <a:bodyPr/>
          <a:p>
            <a:r>
              <a:rPr altLang="en-US" sz="2800" dirty="0">
                <a:sym typeface="+mn-ea"/>
              </a:rPr>
              <a:t>第</a:t>
            </a:r>
            <a:r>
              <a:rPr lang="en-US" altLang="zh-CN" sz="2800" dirty="0">
                <a:sym typeface="+mn-ea"/>
              </a:rPr>
              <a:t>3</a:t>
            </a:r>
            <a:r>
              <a:rPr altLang="en-US" sz="2800" dirty="0">
                <a:sym typeface="+mn-ea"/>
              </a:rPr>
              <a:t>课</a:t>
            </a:r>
            <a:r>
              <a:rPr lang="en-US" altLang="zh-CN" sz="2800" dirty="0">
                <a:sym typeface="+mn-ea"/>
              </a:rPr>
              <a:t>  </a:t>
            </a:r>
            <a:r>
              <a:rPr altLang="en-US" sz="2800" dirty="0">
                <a:sym typeface="+mn-ea"/>
              </a:rPr>
              <a:t>反馈机制保运转</a:t>
            </a:r>
            <a:endParaRPr altLang="en-US" sz="2800" dirty="0">
              <a:solidFill>
                <a:schemeClr val="bg1"/>
              </a:solidFill>
              <a:sym typeface="+mn-ea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2"/>
            </p:custDataLst>
          </p:nvPr>
        </p:nvGraphicFramePr>
        <p:xfrm>
          <a:off x="788670" y="2496820"/>
          <a:ext cx="10965180" cy="2901950"/>
        </p:xfrm>
        <a:graphic>
          <a:graphicData uri="http://schemas.openxmlformats.org/drawingml/2006/table">
            <a:tbl>
              <a:tblPr firstRow="1">
                <a:tableStyleId>{0660B408-B3CF-4A94-85FC-2B1E0A45F4A2}</a:tableStyleId>
              </a:tblPr>
              <a:tblGrid>
                <a:gridCol w="3141345"/>
                <a:gridCol w="7823835"/>
              </a:tblGrid>
              <a:tr h="591185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问题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解决方案</a:t>
                      </a:r>
                      <a:endParaRPr lang="zh-CN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638810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buClrTx/>
                        <a:buSzTx/>
                        <a:buFontTx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风扇因短暂的人体移动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buClrTx/>
                        <a:buSzTx/>
                        <a:buFontTx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而频繁开关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t" anchorCtr="0"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添加延时：在关闭风扇的代码块后添加一个</a:t>
                      </a: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“</a:t>
                      </a: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等待</a:t>
                      </a: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”</a:t>
                      </a: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模块，设置一定的延时（如</a:t>
                      </a: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 10 </a:t>
                      </a: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秒），可以防止风扇因短暂的人体移动而频繁开关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652780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buClrTx/>
                        <a:buSzTx/>
                        <a:buFontTx/>
                      </a:pP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t" anchorCtr="0"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652145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spcBef>
                          <a:spcPts val="40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......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t" anchorCtr="0"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04165" y="283845"/>
            <a:ext cx="9626600" cy="544830"/>
          </a:xfrm>
        </p:spPr>
        <p:txBody>
          <a:bodyPr/>
          <a:lstStyle/>
          <a:p>
            <a:r>
              <a:rPr lang="zh-CN" altLang="en-US" sz="2800" dirty="0">
                <a:solidFill>
                  <a:schemeClr val="bg1"/>
                </a:solidFill>
                <a:sym typeface="+mn-ea"/>
              </a:rPr>
              <a:t>第</a:t>
            </a:r>
            <a:r>
              <a:rPr lang="en-US" altLang="zh-CN" sz="2800" dirty="0">
                <a:solidFill>
                  <a:schemeClr val="bg1"/>
                </a:solidFill>
                <a:sym typeface="+mn-ea"/>
              </a:rPr>
              <a:t>3</a:t>
            </a:r>
            <a:r>
              <a:rPr lang="zh-CN" altLang="en-US" sz="2800" dirty="0">
                <a:solidFill>
                  <a:schemeClr val="bg1"/>
                </a:solidFill>
                <a:sym typeface="+mn-ea"/>
              </a:rPr>
              <a:t>课</a:t>
            </a:r>
            <a:r>
              <a:rPr lang="en-US" altLang="zh-CN" sz="2800" dirty="0">
                <a:solidFill>
                  <a:schemeClr val="bg1"/>
                </a:solidFill>
                <a:sym typeface="+mn-ea"/>
              </a:rPr>
              <a:t>  </a:t>
            </a:r>
            <a:r>
              <a:rPr lang="zh-CN" altLang="en-US" sz="2800" dirty="0">
                <a:solidFill>
                  <a:schemeClr val="bg1"/>
                </a:solidFill>
                <a:sym typeface="+mn-ea"/>
              </a:rPr>
              <a:t>反馈机制保运转</a:t>
            </a:r>
            <a:endParaRPr lang="zh-CN" altLang="en-US" sz="2800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3530" y="1439545"/>
            <a:ext cx="7498080" cy="4280535"/>
          </a:xfrm>
          <a:prstGeom prst="rect">
            <a:avLst/>
          </a:prstGeom>
        </p:spPr>
        <p:txBody>
          <a:bodyPr wrap="square">
            <a:noAutofit/>
          </a:bodyPr>
          <a:p>
            <a:pPr indent="556895">
              <a:lnSpc>
                <a:spcPct val="200000"/>
              </a:lnSpc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同学们想必对家中冰箱（图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3.3.1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并不陌生。正常使用时，它按设定制冷。然而，当存放食物增多或频繁开关门时，冰箱内的温度会改变。若无反馈机制，冰箱恐怕难以按需运行。其实，冰箱内有温度传感器，可实时监测温度，一旦温度异常，便会将信息反馈给控制系统。控制系统接收后会进行相应调整，如改变制冷功率等。由此可见，反馈能让冰箱根据实际情况灵活地调整工作状态。本节课，我们就一起认识一下控制系统中的反馈吧！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57770" y="5230495"/>
            <a:ext cx="4276090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3.3.1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冰箱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" name="IM 8"/>
          <p:cNvPicPr/>
          <p:nvPr/>
        </p:nvPicPr>
        <p:blipFill>
          <a:blip r:embed="rId1"/>
          <a:stretch>
            <a:fillRect/>
          </a:stretch>
        </p:blipFill>
        <p:spPr>
          <a:xfrm>
            <a:off x="7801610" y="1758315"/>
            <a:ext cx="3967480" cy="336042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0" y="1357630"/>
            <a:ext cx="9570720" cy="1576705"/>
          </a:xfrm>
        </p:spPr>
        <p:txBody>
          <a:bodyPr/>
          <a:lstStyle/>
          <a:p>
            <a:r>
              <a:rPr lang="zh-CN" altLang="en-US"/>
              <a:t>谢谢大家</a:t>
            </a:r>
            <a:endParaRPr lang="zh-CN" altLang="en-US"/>
          </a:p>
        </p:txBody>
      </p:sp>
      <p:pic>
        <p:nvPicPr>
          <p:cNvPr id="4" name="图片 3" descr="清华社logo+标准色+辅助色使用规范-0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356235" y="121920"/>
            <a:ext cx="3987165" cy="12433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1985456" y="1820930"/>
            <a:ext cx="717550" cy="9017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5200" spc="-200">
                <a:solidFill>
                  <a:srgbClr val="FFFFFF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</a:rPr>
              <a:t>01</a:t>
            </a:r>
            <a:endParaRPr lang="en-US" sz="5200" spc="-200">
              <a:solidFill>
                <a:srgbClr val="FFFFFF"/>
              </a:solidFill>
              <a:uFillTx/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p:grpSp>
        <p:nvGrpSpPr>
          <p:cNvPr id="4" name="组合 3"/>
          <p:cNvGrpSpPr/>
          <p:nvPr>
            <p:custDataLst>
              <p:tags r:id="rId2"/>
            </p:custDataLst>
          </p:nvPr>
        </p:nvGrpSpPr>
        <p:grpSpPr>
          <a:xfrm>
            <a:off x="1985645" y="1821180"/>
            <a:ext cx="4075430" cy="901700"/>
            <a:chOff x="1678" y="2959"/>
            <a:chExt cx="6418" cy="1420"/>
          </a:xfrm>
        </p:grpSpPr>
        <p:sp>
          <p:nvSpPr>
            <p:cNvPr id="70" name="清华大学活动主题大标题"/>
            <p:cNvSpPr txBox="1"/>
            <p:nvPr>
              <p:custDataLst>
                <p:tags r:id="rId3"/>
              </p:custDataLst>
            </p:nvPr>
          </p:nvSpPr>
          <p:spPr>
            <a:xfrm>
              <a:off x="1678" y="2959"/>
              <a:ext cx="1380" cy="1420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9800" b="1">
                  <a:solidFill>
                    <a:srgbClr val="FFFFFF"/>
                  </a:solidFill>
                  <a:latin typeface="思源黑体" panose="020B0500000000090000" charset="-122"/>
                  <a:ea typeface="思源黑体" panose="020B0500000000090000" charset="-122"/>
                  <a:cs typeface="思源黑体" panose="020B0500000000090000" charset="-122"/>
                  <a:sym typeface="思源黑体" panose="020B0500000000090000" charset="-122"/>
                </a:defRPr>
              </a:lvl1pPr>
            </a:lstStyle>
            <a:p>
              <a:r>
                <a:rPr lang="en-US" sz="5200" b="0" dirty="0">
                  <a:solidFill>
                    <a:srgbClr val="46268A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  <a:endParaRPr lang="en-US" sz="5200" b="0" dirty="0">
                <a:solidFill>
                  <a:srgbClr val="46268A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1" name="副标题文字副标题文字副标题文字"/>
            <p:cNvSpPr txBox="1"/>
            <p:nvPr>
              <p:custDataLst>
                <p:tags r:id="rId4"/>
              </p:custDataLst>
            </p:nvPr>
          </p:nvSpPr>
          <p:spPr>
            <a:xfrm>
              <a:off x="3376" y="3076"/>
              <a:ext cx="4720" cy="103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5000">
                  <a:solidFill>
                    <a:srgbClr val="FFFFFF"/>
                  </a:solidFill>
                  <a:latin typeface="思源黑体 Medium" panose="020B0600000000000000" charset="-122"/>
                  <a:ea typeface="思源黑体 Medium" panose="020B0600000000000000" charset="-122"/>
                  <a:cs typeface="思源黑体 Medium" panose="020B0600000000000000" charset="-122"/>
                  <a:sym typeface="思源黑体 Medium" panose="020B0600000000000000" charset="-122"/>
                </a:defRPr>
              </a:lvl1pPr>
            </a:lstStyle>
            <a:p>
              <a:pPr algn="l"/>
              <a:r>
                <a:rPr lang="zh-CN" altLang="en-US" sz="3600" b="1" spc="200" dirty="0">
                  <a:solidFill>
                    <a:srgbClr val="46268A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生活中的反馈</a:t>
              </a:r>
              <a:endParaRPr lang="zh-CN" altLang="en-US" sz="3600" b="1" spc="200" dirty="0">
                <a:solidFill>
                  <a:srgbClr val="46268A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" name="组合 4"/>
          <p:cNvGrpSpPr/>
          <p:nvPr>
            <p:custDataLst>
              <p:tags r:id="rId5"/>
            </p:custDataLst>
          </p:nvPr>
        </p:nvGrpSpPr>
        <p:grpSpPr>
          <a:xfrm>
            <a:off x="1985645" y="3143885"/>
            <a:ext cx="5040630" cy="901700"/>
            <a:chOff x="1678" y="2959"/>
            <a:chExt cx="7938" cy="1420"/>
          </a:xfrm>
        </p:grpSpPr>
        <p:sp>
          <p:nvSpPr>
            <p:cNvPr id="6" name="清华大学活动主题大标题"/>
            <p:cNvSpPr txBox="1"/>
            <p:nvPr>
              <p:custDataLst>
                <p:tags r:id="rId6"/>
              </p:custDataLst>
            </p:nvPr>
          </p:nvSpPr>
          <p:spPr>
            <a:xfrm>
              <a:off x="1678" y="2959"/>
              <a:ext cx="1380" cy="1420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9800" b="1">
                  <a:solidFill>
                    <a:srgbClr val="FFFFFF"/>
                  </a:solidFill>
                  <a:latin typeface="思源黑体" panose="020B0500000000090000" charset="-122"/>
                  <a:ea typeface="思源黑体" panose="020B0500000000090000" charset="-122"/>
                  <a:cs typeface="思源黑体" panose="020B0500000000090000" charset="-122"/>
                  <a:sym typeface="思源黑体" panose="020B0500000000090000" charset="-122"/>
                </a:defRPr>
              </a:lvl1pPr>
            </a:lstStyle>
            <a:p>
              <a:r>
                <a:rPr lang="en-US" sz="5200" b="0" dirty="0">
                  <a:solidFill>
                    <a:srgbClr val="46268A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  <a:endParaRPr lang="en-US" sz="5200" b="0" dirty="0">
                <a:solidFill>
                  <a:srgbClr val="46268A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副标题文字副标题文字副标题文字"/>
            <p:cNvSpPr txBox="1"/>
            <p:nvPr>
              <p:custDataLst>
                <p:tags r:id="rId7"/>
              </p:custDataLst>
            </p:nvPr>
          </p:nvSpPr>
          <p:spPr>
            <a:xfrm>
              <a:off x="3376" y="3076"/>
              <a:ext cx="6240" cy="103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5000">
                  <a:solidFill>
                    <a:srgbClr val="FFFFFF"/>
                  </a:solidFill>
                  <a:latin typeface="思源黑体 Medium" panose="020B0600000000000000" charset="-122"/>
                  <a:ea typeface="思源黑体 Medium" panose="020B0600000000000000" charset="-122"/>
                  <a:cs typeface="思源黑体 Medium" panose="020B0600000000000000" charset="-122"/>
                  <a:sym typeface="思源黑体 Medium" panose="020B0600000000000000" charset="-122"/>
                </a:defRPr>
              </a:lvl1pPr>
            </a:lstStyle>
            <a:p>
              <a:pPr algn="l"/>
              <a:r>
                <a:rPr lang="zh-CN" altLang="en-US" sz="3600" b="1" spc="200" dirty="0">
                  <a:solidFill>
                    <a:srgbClr val="46268A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控制系统中的反馈</a:t>
              </a:r>
              <a:endParaRPr lang="zh-CN" altLang="en-US" sz="3600" b="1" spc="200" dirty="0">
                <a:solidFill>
                  <a:srgbClr val="46268A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9" name="组合 8"/>
          <p:cNvGrpSpPr/>
          <p:nvPr>
            <p:custDataLst>
              <p:tags r:id="rId8"/>
            </p:custDataLst>
          </p:nvPr>
        </p:nvGrpSpPr>
        <p:grpSpPr>
          <a:xfrm>
            <a:off x="1985645" y="4466590"/>
            <a:ext cx="5040630" cy="901700"/>
            <a:chOff x="1678" y="2959"/>
            <a:chExt cx="7938" cy="1420"/>
          </a:xfrm>
        </p:grpSpPr>
        <p:sp>
          <p:nvSpPr>
            <p:cNvPr id="10" name="清华大学活动主题大标题"/>
            <p:cNvSpPr txBox="1"/>
            <p:nvPr>
              <p:custDataLst>
                <p:tags r:id="rId9"/>
              </p:custDataLst>
            </p:nvPr>
          </p:nvSpPr>
          <p:spPr>
            <a:xfrm>
              <a:off x="1678" y="2959"/>
              <a:ext cx="1380" cy="1420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9800" b="1">
                  <a:solidFill>
                    <a:srgbClr val="FFFFFF"/>
                  </a:solidFill>
                  <a:latin typeface="思源黑体" panose="020B0500000000090000" charset="-122"/>
                  <a:ea typeface="思源黑体" panose="020B0500000000090000" charset="-122"/>
                  <a:cs typeface="思源黑体" panose="020B0500000000090000" charset="-122"/>
                  <a:sym typeface="思源黑体" panose="020B0500000000090000" charset="-122"/>
                </a:defRPr>
              </a:lvl1pPr>
            </a:lstStyle>
            <a:p>
              <a:r>
                <a:rPr lang="en-US" sz="5200" b="0" dirty="0">
                  <a:solidFill>
                    <a:srgbClr val="46268A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  <a:endParaRPr lang="en-US" sz="5200" b="0" dirty="0">
                <a:solidFill>
                  <a:srgbClr val="46268A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副标题文字副标题文字副标题文字"/>
            <p:cNvSpPr txBox="1"/>
            <p:nvPr>
              <p:custDataLst>
                <p:tags r:id="rId10"/>
              </p:custDataLst>
            </p:nvPr>
          </p:nvSpPr>
          <p:spPr>
            <a:xfrm>
              <a:off x="3376" y="3074"/>
              <a:ext cx="6240" cy="103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5000">
                  <a:solidFill>
                    <a:srgbClr val="FFFFFF"/>
                  </a:solidFill>
                  <a:latin typeface="思源黑体 Medium" panose="020B0600000000000000" charset="-122"/>
                  <a:ea typeface="思源黑体 Medium" panose="020B0600000000000000" charset="-122"/>
                  <a:cs typeface="思源黑体 Medium" panose="020B0600000000000000" charset="-122"/>
                  <a:sym typeface="思源黑体 Medium" panose="020B0600000000000000" charset="-122"/>
                </a:defRPr>
              </a:lvl1pPr>
            </a:lstStyle>
            <a:p>
              <a:pPr algn="l"/>
              <a:r>
                <a:rPr lang="zh-CN" altLang="en-US" sz="3600" b="1" spc="200" dirty="0">
                  <a:solidFill>
                    <a:srgbClr val="46268A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风扇自动控制改进</a:t>
              </a:r>
              <a:endParaRPr lang="zh-CN" altLang="en-US" sz="3600" b="1" spc="200" dirty="0">
                <a:solidFill>
                  <a:srgbClr val="46268A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01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生活中的反馈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699770" y="1873250"/>
            <a:ext cx="6666865" cy="1745615"/>
          </a:xfrm>
          <a:prstGeom prst="rect">
            <a:avLst/>
          </a:prstGeom>
        </p:spPr>
        <p:txBody>
          <a:bodyPr>
            <a:noAutofit/>
          </a:bodyPr>
          <a:p>
            <a:pPr indent="522605">
              <a:lnSpc>
                <a:spcPct val="150000"/>
              </a:lnSpc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在学校里，</a:t>
            </a:r>
            <a:r>
              <a:rPr lang="zh-CN" altLang="en-US" sz="2000" b="1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自动饮水机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也有着巧妙的反馈机制，如图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3.3.2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所示。同学们按下接水按钮，饮水机就开始正常供水。它内部设有水位传感器，时刻监测水箱里的水位情况。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22605">
              <a:lnSpc>
                <a:spcPct val="150000"/>
              </a:lnSpc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课间，同学们大量接水时，水位下降得快。水位传感器监测到水位降到较低程度时，就会把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水位低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的信息</a:t>
            </a:r>
            <a:r>
              <a:rPr lang="zh-CN" altLang="en-US" sz="2000" b="1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反馈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给饮水机的控制系统；控制系统收到后，马上做出调整，暂停出水，同时亮起红灯提示要加水了。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22605">
              <a:lnSpc>
                <a:spcPct val="150000"/>
              </a:lnSpc>
            </a:pP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圆角矩形 7"/>
          <p:cNvSpPr/>
          <p:nvPr>
            <p:custDataLst>
              <p:tags r:id="rId2"/>
            </p:custDataLst>
          </p:nvPr>
        </p:nvSpPr>
        <p:spPr>
          <a:xfrm>
            <a:off x="190500" y="104330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P88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pic>
        <p:nvPicPr>
          <p:cNvPr id="12" name="IM 12"/>
          <p:cNvPicPr/>
          <p:nvPr/>
        </p:nvPicPr>
        <p:blipFill>
          <a:blip r:embed="rId3"/>
          <a:stretch>
            <a:fillRect/>
          </a:stretch>
        </p:blipFill>
        <p:spPr>
          <a:xfrm>
            <a:off x="7853045" y="1873250"/>
            <a:ext cx="3697605" cy="35071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557770" y="5317490"/>
            <a:ext cx="4276090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3.3.2 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学校的自动饮水机</a:t>
            </a:r>
            <a:r>
              <a:rPr lang="en-US" altLang="zh-CN" sz="1600">
                <a:solidFill>
                  <a:srgbClr val="231F20"/>
                </a:solidFill>
                <a:latin typeface="Times New Roman" panose="02020603050405020304"/>
                <a:ea typeface="宋体" panose="02010600030101010101" pitchFamily="2" charset="-122"/>
              </a:rPr>
              <a:t> </a:t>
            </a:r>
            <a:endParaRPr lang="en-US" altLang="zh-CN" sz="1600">
              <a:solidFill>
                <a:srgbClr val="231F20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3245" y="1148715"/>
            <a:ext cx="322326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1.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饮水机供水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01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生活中的反馈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346075" y="1716405"/>
            <a:ext cx="7654925" cy="1745615"/>
          </a:xfrm>
          <a:prstGeom prst="rect">
            <a:avLst/>
          </a:prstGeom>
        </p:spPr>
        <p:txBody>
          <a:bodyPr>
            <a:noAutofit/>
          </a:bodyPr>
          <a:p>
            <a:pPr indent="522605">
              <a:lnSpc>
                <a:spcPct val="150000"/>
              </a:lnSpc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随着科技的发展，</a:t>
            </a:r>
            <a:r>
              <a:rPr lang="zh-CN" altLang="en-US" sz="2000" b="1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电动汽车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增加了</a:t>
            </a:r>
            <a:r>
              <a:rPr lang="zh-CN" altLang="en-US" sz="2000" b="1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定速巡航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功能，如图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3.3.3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所示是某电动汽车定速巡航开关。在路况好的马路上，开启定速巡航，比如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70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千米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/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小时（图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3.3.3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），电动汽车便会按此速度行驶。不过马路上情况多变，遇到上坡时，因阻力变大电动汽车速度会变慢，车上的速度传感器会将速度变慢这一信息反馈给控制系统，控制系统收到反馈后，会增加电机功率，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使电动汽车速度重回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70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千米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/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小时。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22605">
              <a:lnSpc>
                <a:spcPct val="150000"/>
              </a:lnSpc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反之，若遇到下坡，则速度会变快，控制系统会让电机进行制动减速，使电动汽车按设定速度行驶。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圆角矩形 7"/>
          <p:cNvSpPr/>
          <p:nvPr>
            <p:custDataLst>
              <p:tags r:id="rId2"/>
            </p:custDataLst>
          </p:nvPr>
        </p:nvSpPr>
        <p:spPr>
          <a:xfrm>
            <a:off x="190500" y="104330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P88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57770" y="5317490"/>
            <a:ext cx="4276090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3.3.3  电动汽车定速巡航开关 </a:t>
            </a:r>
            <a:endParaRPr lang="en-US" altLang="zh-CN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4" name="IM 14"/>
          <p:cNvPicPr/>
          <p:nvPr/>
        </p:nvPicPr>
        <p:blipFill>
          <a:blip r:embed="rId3"/>
          <a:stretch>
            <a:fillRect/>
          </a:stretch>
        </p:blipFill>
        <p:spPr>
          <a:xfrm>
            <a:off x="8195310" y="2059940"/>
            <a:ext cx="3392805" cy="318198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04545" y="1160780"/>
            <a:ext cx="322326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2. 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电动汽车定速巡航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01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生活中的反馈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541020" y="1924050"/>
            <a:ext cx="6325235" cy="1745615"/>
          </a:xfrm>
          <a:prstGeom prst="rect">
            <a:avLst/>
          </a:prstGeom>
        </p:spPr>
        <p:txBody>
          <a:bodyPr>
            <a:noAutofit/>
          </a:bodyPr>
          <a:p>
            <a:pPr indent="522605">
              <a:lnSpc>
                <a:spcPct val="150000"/>
              </a:lnSpc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3.3.4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所示，</a:t>
            </a:r>
            <a:r>
              <a:rPr lang="zh-CN" altLang="en-US" sz="2000" b="1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智能电饭煲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煮饭就是生活中应用反馈的案例。按下煮饭键后，智能电饭煲开始加热，其内部的温度传感器实时监测温度。起初温度不断升高，当达到水的沸点时，传感器把信息</a:t>
            </a:r>
            <a:r>
              <a:rPr lang="zh-CN" altLang="en-US" sz="2000" b="1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反馈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给控制系统，控制系统转为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小火慢炖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。待米饭熟透，传感器反馈，控制系统便进入保温状态。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圆角矩形 7"/>
          <p:cNvSpPr/>
          <p:nvPr>
            <p:custDataLst>
              <p:tags r:id="rId2"/>
            </p:custDataLst>
          </p:nvPr>
        </p:nvSpPr>
        <p:spPr>
          <a:xfrm>
            <a:off x="190500" y="104330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P89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57770" y="5317490"/>
            <a:ext cx="4276090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3.3.4 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智能电饭煲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6" name="IM 16"/>
          <p:cNvPicPr/>
          <p:nvPr/>
        </p:nvPicPr>
        <p:blipFill>
          <a:blip r:embed="rId3"/>
          <a:stretch>
            <a:fillRect/>
          </a:stretch>
        </p:blipFill>
        <p:spPr>
          <a:xfrm>
            <a:off x="7703820" y="1716405"/>
            <a:ext cx="3640455" cy="339598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63245" y="1148715"/>
            <a:ext cx="322326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3. 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智能电饭煲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01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生活中的反馈</a:t>
            </a:r>
            <a:endParaRPr lang="zh-CN" altLang="en-US" sz="2800" dirty="0"/>
          </a:p>
        </p:txBody>
      </p:sp>
      <p:sp>
        <p:nvSpPr>
          <p:cNvPr id="6" name="文本框 5"/>
          <p:cNvSpPr txBox="1"/>
          <p:nvPr/>
        </p:nvSpPr>
        <p:spPr>
          <a:xfrm>
            <a:off x="1309370" y="2660015"/>
            <a:ext cx="5890260" cy="15373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522605">
              <a:lnSpc>
                <a:spcPct val="150000"/>
              </a:lnSpc>
              <a:buClrTx/>
              <a:buSzTx/>
              <a:buFontTx/>
            </a:pP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阅读P</a:t>
            </a:r>
            <a:r>
              <a:rPr 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90</a:t>
            </a: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页，</a:t>
            </a:r>
            <a:r>
              <a:rPr 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说一说是什么控制了蒸汽机的速度，感受反馈在蒸汽机的发展史上起到的推动作用。</a:t>
            </a:r>
            <a:endParaRPr lang="zh-CN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圆角矩形 6"/>
          <p:cNvSpPr/>
          <p:nvPr>
            <p:custDataLst>
              <p:tags r:id="rId2"/>
            </p:custDataLst>
          </p:nvPr>
        </p:nvSpPr>
        <p:spPr>
          <a:xfrm>
            <a:off x="1036320" y="982345"/>
            <a:ext cx="1669415" cy="626745"/>
          </a:xfrm>
          <a:prstGeom prst="roundRect">
            <a:avLst>
              <a:gd name="adj" fmla="val 23979"/>
            </a:avLst>
          </a:prstGeom>
          <a:solidFill>
            <a:srgbClr val="00B050"/>
          </a:solidFill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阅读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3"/>
            </p:custDataLst>
          </p:nvPr>
        </p:nvSpPr>
        <p:spPr>
          <a:xfrm>
            <a:off x="190500" y="104203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P90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pic>
        <p:nvPicPr>
          <p:cNvPr id="24" name="IM 24"/>
          <p:cNvPicPr/>
          <p:nvPr/>
        </p:nvPicPr>
        <p:blipFill>
          <a:blip r:embed="rId4"/>
          <a:stretch>
            <a:fillRect/>
          </a:stretch>
        </p:blipFill>
        <p:spPr>
          <a:xfrm>
            <a:off x="8749030" y="1318260"/>
            <a:ext cx="2088515" cy="31946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557770" y="4918710"/>
            <a:ext cx="4276090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3.3.5 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汽转球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01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生活中的反馈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461010" y="1633220"/>
            <a:ext cx="11156315" cy="1051560"/>
          </a:xfrm>
          <a:prstGeom prst="rect">
            <a:avLst/>
          </a:prstGeom>
        </p:spPr>
        <p:txBody>
          <a:bodyPr>
            <a:noAutofit/>
          </a:bodyPr>
          <a:p>
            <a:pPr indent="518795">
              <a:lnSpc>
                <a:spcPct val="150000"/>
              </a:lnSpc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分析生活中我们处理日常事件时存在的反馈，并填写在表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3.3.1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724535" y="2746375"/>
          <a:ext cx="10339070" cy="3187065"/>
        </p:xfrm>
        <a:graphic>
          <a:graphicData uri="http://schemas.openxmlformats.org/drawingml/2006/table">
            <a:tbl>
              <a:tblPr firstRow="1">
                <a:tableStyleId>{0660B408-B3CF-4A94-85FC-2B1E0A45F4A2}</a:tableStyleId>
              </a:tblPr>
              <a:tblGrid>
                <a:gridCol w="2537460"/>
                <a:gridCol w="2686050"/>
                <a:gridCol w="5115560"/>
              </a:tblGrid>
              <a:tr h="591185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事件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过程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反馈</a:t>
                      </a:r>
                      <a:endParaRPr lang="zh-CN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638810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buClrTx/>
                        <a:buSzTx/>
                        <a:buFontTx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给花浇水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t" anchorCtr="0"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buClrTx/>
                        <a:buSzTx/>
                        <a:buFontTx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水浇少了，继续浇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t" anchorCtr="0"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观察土壤湿度，调整浇水量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652780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buClrTx/>
                        <a:buSzTx/>
                        <a:buFontTx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画画涂色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t" anchorCtr="0"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buClrTx/>
                        <a:buSzTx/>
                        <a:buFontTx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颜色淡了，继续加重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t" anchorCtr="0"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652145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spcBef>
                          <a:spcPts val="400"/>
                        </a:spcBef>
                        <a:buClrTx/>
                        <a:buSzTx/>
                        <a:buFontTx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煮面加调料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t" anchorCtr="0"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spcBef>
                          <a:spcPts val="400"/>
                        </a:spcBef>
                        <a:buClrTx/>
                        <a:buSzTx/>
                        <a:buFontTx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味道较淡，再加盐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t" anchorCtr="0"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652145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spcBef>
                          <a:spcPts val="40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......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t" anchorCtr="0"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spcBef>
                          <a:spcPts val="400"/>
                        </a:spcBef>
                        <a:buClrTx/>
                        <a:buSzTx/>
                        <a:buFontTx/>
                        <a:buNone/>
                      </a:pP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t" anchorCtr="0"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圆角矩形 6"/>
          <p:cNvSpPr/>
          <p:nvPr/>
        </p:nvSpPr>
        <p:spPr>
          <a:xfrm>
            <a:off x="1009650" y="1006475"/>
            <a:ext cx="1231900" cy="626745"/>
          </a:xfrm>
          <a:prstGeom prst="roundRect">
            <a:avLst>
              <a:gd name="adj" fmla="val 23979"/>
            </a:avLst>
          </a:prstGeom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探索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圆角矩形 7"/>
          <p:cNvSpPr/>
          <p:nvPr>
            <p:custDataLst>
              <p:tags r:id="rId3"/>
            </p:custDataLst>
          </p:nvPr>
        </p:nvSpPr>
        <p:spPr>
          <a:xfrm>
            <a:off x="190500" y="104330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P90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91000" y="2251710"/>
            <a:ext cx="5888355" cy="39878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000">
                <a:solidFill>
                  <a:srgbClr val="231F20"/>
                </a:solidFill>
                <a:latin typeface="方正黑体_GBK"/>
                <a:ea typeface="方正黑体_GBK"/>
              </a:rPr>
              <a:t>表</a:t>
            </a:r>
            <a:r>
              <a:rPr lang="en-US" altLang="zh-CN" sz="2000">
                <a:solidFill>
                  <a:srgbClr val="231F20"/>
                </a:solidFill>
                <a:latin typeface="方正黑体_GBK"/>
                <a:ea typeface="方正黑体_GBK"/>
              </a:rPr>
              <a:t> 3.3.1  </a:t>
            </a:r>
            <a:r>
              <a:rPr lang="zh-CN" altLang="en-US" sz="2000">
                <a:solidFill>
                  <a:srgbClr val="231F20"/>
                </a:solidFill>
                <a:latin typeface="方正黑体_GBK"/>
                <a:ea typeface="方正黑体_GBK"/>
              </a:rPr>
              <a:t>生活中的反馈</a:t>
            </a:r>
            <a:endParaRPr lang="zh-CN" altLang="en-US" sz="2000">
              <a:solidFill>
                <a:srgbClr val="231F20"/>
              </a:solidFill>
              <a:latin typeface="方正黑体_GBK"/>
              <a:ea typeface="方正黑体_GBK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sz="2800" dirty="0"/>
              <a:t>控制系统中的反馈</a:t>
            </a:r>
            <a:endParaRPr lang="zh-CN" altLang="en-US" sz="28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010" y="2967990"/>
            <a:ext cx="2190750" cy="2827655"/>
          </a:xfrm>
          <a:prstGeom prst="rect">
            <a:avLst/>
          </a:prstGeom>
        </p:spPr>
      </p:pic>
      <p:sp>
        <p:nvSpPr>
          <p:cNvPr id="8" name="圆角矩形标注 7"/>
          <p:cNvSpPr/>
          <p:nvPr/>
        </p:nvSpPr>
        <p:spPr>
          <a:xfrm>
            <a:off x="2515235" y="1513840"/>
            <a:ext cx="8878570" cy="2127885"/>
          </a:xfrm>
          <a:prstGeom prst="wedgeRoundRectCallout">
            <a:avLst>
              <a:gd name="adj1" fmla="val -48262"/>
              <a:gd name="adj2" fmla="val 73067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rgbClr val="FFFFFF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反馈不仅存在于生活中，也存在于自动控制系统中。在前面的学习中，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我们用程序模拟实现了风扇的开环控制。在开环控制过程中，风扇的输出不会对风扇的控制进行反馈。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圆角矩形 3"/>
          <p:cNvSpPr/>
          <p:nvPr>
            <p:custDataLst>
              <p:tags r:id="rId3"/>
            </p:custDataLst>
          </p:nvPr>
        </p:nvSpPr>
        <p:spPr>
          <a:xfrm>
            <a:off x="190500" y="104330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P91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17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18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19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21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22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23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24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25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26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36.xml><?xml version="1.0" encoding="utf-8"?>
<p:tagLst xmlns:p="http://schemas.openxmlformats.org/presentationml/2006/main">
  <p:tag name="TABLE_ENDDRAG_ORIGIN_RECT" val="847*233"/>
  <p:tag name="TABLE_ENDDRAG_RECT" val="57*216*847*233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"/>
</p:tagLst>
</file>

<file path=ppt/tags/tag40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43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TABLE_ENDDRAG_ORIGIN_RECT" val="863*300"/>
  <p:tag name="TABLE_ENDDRAG_RECT" val="57*216*863*300"/>
</p:tagLst>
</file>

<file path=ppt/tags/tag59.xml><?xml version="1.0" encoding="utf-8"?>
<p:tagLst xmlns:p="http://schemas.openxmlformats.org/presentationml/2006/main">
  <p:tag name="resource_record_key" val="{&quot;10&quot;:[50034617,21539937],&quot;29&quot;:[50000283],&quot;70&quot;:[3314426,3322402]}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9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2698</Words>
  <Application>WPS 演示</Application>
  <PresentationFormat>自定义</PresentationFormat>
  <Paragraphs>268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Microsoft YaHei Regular</vt:lpstr>
      <vt:lpstr>思源黑体 Medium</vt:lpstr>
      <vt:lpstr>黑体</vt:lpstr>
      <vt:lpstr>Microsoft YaHei Bold</vt:lpstr>
      <vt:lpstr>思源黑体</vt:lpstr>
      <vt:lpstr>方正楷体_GB2312</vt:lpstr>
      <vt:lpstr>Wingdings</vt:lpstr>
      <vt:lpstr>Microsoft YaHei UI</vt:lpstr>
      <vt:lpstr>Times New Roman</vt:lpstr>
      <vt:lpstr>方正黑体_GBK</vt:lpstr>
      <vt:lpstr>Arial Unicode MS</vt:lpstr>
      <vt:lpstr>Calibri</vt:lpstr>
      <vt:lpstr>Office 主题​​</vt:lpstr>
      <vt:lpstr>第3课 反馈机制保运转</vt:lpstr>
      <vt:lpstr>第3课  反馈机制保运转</vt:lpstr>
      <vt:lpstr>PowerPoint 演示文稿</vt:lpstr>
      <vt:lpstr>生活中的反馈</vt:lpstr>
      <vt:lpstr>生活中的反馈</vt:lpstr>
      <vt:lpstr>生活中的反馈</vt:lpstr>
      <vt:lpstr>生活中的反馈</vt:lpstr>
      <vt:lpstr>生活中的反馈</vt:lpstr>
      <vt:lpstr>控制系统中的反馈</vt:lpstr>
      <vt:lpstr>控制系统中的反馈</vt:lpstr>
      <vt:lpstr>控制系统中的反馈</vt:lpstr>
      <vt:lpstr>控制系统中的反馈</vt:lpstr>
      <vt:lpstr>控制系统中的反馈</vt:lpstr>
      <vt:lpstr>风扇自动控制改进</vt:lpstr>
      <vt:lpstr>风扇自动控制改进</vt:lpstr>
      <vt:lpstr>风扇自动控制改进</vt:lpstr>
      <vt:lpstr>风扇自动控制改进</vt:lpstr>
      <vt:lpstr>风扇自动控制改进</vt:lpstr>
      <vt:lpstr>第3课  反馈机制保运转</vt:lpstr>
      <vt:lpstr>谢谢大家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lilu</dc:creator>
  <cp:lastModifiedBy>dt</cp:lastModifiedBy>
  <cp:revision>117</cp:revision>
  <dcterms:created xsi:type="dcterms:W3CDTF">2023-12-27T01:51:00Z</dcterms:created>
  <dcterms:modified xsi:type="dcterms:W3CDTF">2025-09-14T13:03:21Z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2052-12.1.0.22529</vt:lpwstr>
  </property>
  <property fmtid="{D5CDD505-2E9C-101B-9397-08002B2CF9AE}" pid="3" name="ICV">
    <vt:lpwstr>BDE875EF39854D99988EBE8A88C93E85_13</vt:lpwstr>
  </property>
</Properties>
</file>